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Helvetica Neue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HelveticaNeue-regular.fntdata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7" Type="http://schemas.openxmlformats.org/officeDocument/2006/relationships/font" Target="fonts/HelveticaNeue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b00625e5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32b00625e5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b00625e52_0_9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32b00625e52_0_9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32b00625e52_0_9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05304cafe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3305304cafe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3305304cafe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05304cafe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305304cafe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g3305304cafe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b00625e52_0_8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32b00625e52_0_8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32b00625e52_0_8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2b00625e52_0_10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32b00625e52_0_10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g32b00625e52_0_10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b00625e52_0_1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32b00625e52_0_1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32b00625e52_0_1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2b00625e52_0_1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32b00625e52_0_1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32b00625e52_0_1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2b00625e52_0_13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g32b00625e52_0_13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b00625e52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32b00625e52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32b00625e52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b00625e52_0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2b00625e52_0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32b00625e52_0_2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b00625e52_0_3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32b00625e52_0_3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32b00625e52_0_3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b00625e52_0_4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32b00625e52_0_4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32b00625e52_0_4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b00625e52_0_5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2b00625e52_0_5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32b00625e52_0_5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b00625e52_0_6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2b00625e52_0_6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32b00625e52_0_6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b00625e52_0_7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32b00625e52_0_7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32b00625e52_0_7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b00625e52_0_7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2b00625e52_0_7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32b00625e52_0_7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7981950" y="4843463"/>
            <a:ext cx="110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hyperlink" Target="https://docs.google.com/spreadsheets/d/13YT9MUQSgyq--Ug1IUR9GuM57lXPjx5v2C3afqhske8/edit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171450" y="200025"/>
            <a:ext cx="8787000" cy="47292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1864733" y="1440043"/>
            <a:ext cx="52332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LRC’s Spring ‘2</a:t>
            </a:r>
            <a:r>
              <a:rPr b="1" lang="en" sz="3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/>
          <p:nvPr/>
        </p:nvSpPr>
        <p:spPr>
          <a:xfrm flipH="1" rot="10800000">
            <a:off x="1996168" y="2308893"/>
            <a:ext cx="5007300" cy="95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0514" y="1824581"/>
            <a:ext cx="1987749" cy="140965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7146788" y="4611975"/>
            <a:ext cx="17205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06 </a:t>
            </a:r>
            <a:r>
              <a:rPr b="1" lang="en" sz="12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Feb 25</a:t>
            </a:r>
            <a:endParaRPr b="1" i="0" sz="12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824" y="1686863"/>
            <a:ext cx="1685092" cy="168509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1892052" y="2773787"/>
            <a:ext cx="5179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2028191" y="2456825"/>
            <a:ext cx="500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236573" y="4611975"/>
            <a:ext cx="23268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</a:t>
            </a:r>
            <a:r>
              <a:rPr b="1" lang="en" sz="12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2d</a:t>
            </a:r>
            <a:r>
              <a:rPr b="1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Lt </a:t>
            </a:r>
            <a:r>
              <a:rPr b="1" lang="en" sz="12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Nephi Acevedo</a:t>
            </a:r>
            <a:endParaRPr b="1" sz="12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Locations (edit)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34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/>
          <p:nvPr/>
        </p:nvSpPr>
        <p:spPr>
          <a:xfrm>
            <a:off x="135673" y="1217944"/>
            <a:ext cx="4432800" cy="3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 will park in the Red Outlined Area from Back to Front.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form up to the side of the obstacle course</a:t>
            </a: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facing 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away </a:t>
            </a: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the obstacle course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be split into groups and guided inside obstacle courses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Google Shape;262;p34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760" y="1157982"/>
            <a:ext cx="4347003" cy="3129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4"/>
          <p:cNvSpPr/>
          <p:nvPr/>
        </p:nvSpPr>
        <p:spPr>
          <a:xfrm>
            <a:off x="6079698" y="3023800"/>
            <a:ext cx="1276689" cy="938516"/>
          </a:xfrm>
          <a:custGeom>
            <a:rect b="b" l="l" r="r" t="t"/>
            <a:pathLst>
              <a:path extrusionOk="0" h="54226" w="68181">
                <a:moveTo>
                  <a:pt x="55422" y="0"/>
                </a:moveTo>
                <a:lnTo>
                  <a:pt x="0" y="15151"/>
                </a:lnTo>
                <a:lnTo>
                  <a:pt x="13955" y="54226"/>
                </a:lnTo>
                <a:lnTo>
                  <a:pt x="68181" y="41068"/>
                </a:lnTo>
                <a:close/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265" name="Google Shape;265;p34"/>
          <p:cNvSpPr txBox="1"/>
          <p:nvPr/>
        </p:nvSpPr>
        <p:spPr>
          <a:xfrm rot="-2116989">
            <a:off x="5651879" y="2070925"/>
            <a:ext cx="1562279" cy="3215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LRC Courses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4"/>
          <p:cNvSpPr/>
          <p:nvPr/>
        </p:nvSpPr>
        <p:spPr>
          <a:xfrm>
            <a:off x="5531750" y="970500"/>
            <a:ext cx="1010442" cy="437333"/>
          </a:xfrm>
          <a:custGeom>
            <a:rect b="b" l="l" r="r" t="t"/>
            <a:pathLst>
              <a:path extrusionOk="0" h="54226" w="68181">
                <a:moveTo>
                  <a:pt x="55422" y="0"/>
                </a:moveTo>
                <a:lnTo>
                  <a:pt x="0" y="15151"/>
                </a:lnTo>
                <a:lnTo>
                  <a:pt x="13955" y="54226"/>
                </a:lnTo>
                <a:lnTo>
                  <a:pt x="68181" y="41068"/>
                </a:lnTo>
                <a:close/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5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35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/>
          <p:nvPr/>
        </p:nvSpPr>
        <p:spPr>
          <a:xfrm>
            <a:off x="218950" y="1148350"/>
            <a:ext cx="8789400" cy="3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" name="Google Shape;279;p35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9025" y="1157975"/>
            <a:ext cx="6814000" cy="35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Rotations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6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6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36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6"/>
          <p:cNvSpPr/>
          <p:nvPr/>
        </p:nvSpPr>
        <p:spPr>
          <a:xfrm>
            <a:off x="218950" y="1148350"/>
            <a:ext cx="8789400" cy="3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" name="Google Shape;293;p36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7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Required Items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37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37"/>
          <p:cNvPicPr preferRelativeResize="0"/>
          <p:nvPr/>
        </p:nvPicPr>
        <p:blipFill rotWithShape="1">
          <a:blip r:embed="rId5">
            <a:alphaModFix/>
          </a:blip>
          <a:srcRect b="0" l="0" r="27646" t="23471"/>
          <a:stretch/>
        </p:blipFill>
        <p:spPr>
          <a:xfrm>
            <a:off x="3816581" y="1438369"/>
            <a:ext cx="5159795" cy="298888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/>
          <p:nvPr/>
        </p:nvSpPr>
        <p:spPr>
          <a:xfrm>
            <a:off x="135673" y="1217944"/>
            <a:ext cx="4432800" cy="3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Required items will be checked 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prior </a:t>
            </a: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transitioning to Camp Bullis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8" name="Google Shape;308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9191" y="1316813"/>
            <a:ext cx="3494588" cy="325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8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UOD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8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8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8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8"/>
          <p:cNvSpPr/>
          <p:nvPr/>
        </p:nvSpPr>
        <p:spPr>
          <a:xfrm>
            <a:off x="135674" y="1157156"/>
            <a:ext cx="48876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38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38"/>
          <p:cNvSpPr/>
          <p:nvPr/>
        </p:nvSpPr>
        <p:spPr>
          <a:xfrm>
            <a:off x="135676" y="1076503"/>
            <a:ext cx="5488800" cy="3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38"/>
          <p:cNvSpPr/>
          <p:nvPr/>
        </p:nvSpPr>
        <p:spPr>
          <a:xfrm>
            <a:off x="212979" y="1076503"/>
            <a:ext cx="4432800" cy="3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Flights 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must</a:t>
            </a: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be standardized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IMT/FTP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Shirt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Blue Jeans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Black Belt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Tennis Shoes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Black Watch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2" marL="1028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■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Black Jacket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9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Safety/Execution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9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9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9"/>
          <p:cNvSpPr/>
          <p:nvPr/>
        </p:nvSpPr>
        <p:spPr>
          <a:xfrm>
            <a:off x="135671" y="1157147"/>
            <a:ext cx="90084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Obstacle courses are 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</a:t>
            </a: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playgrounds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Hydration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points of contact (When necessary)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Helmets will be worn at 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</a:t>
            </a: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times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Jewelry is permitted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Gloves will be worn at 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</a:t>
            </a: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times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 yourself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Prepare</a:t>
            </a: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</a:t>
            </a: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lead an LRC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39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0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0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0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4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0"/>
          <p:cNvSpPr/>
          <p:nvPr/>
        </p:nvSpPr>
        <p:spPr>
          <a:xfrm>
            <a:off x="135671" y="1157147"/>
            <a:ext cx="90084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3050" lvl="0" marL="292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Helvetica Neue"/>
              <a:buChar char="•"/>
            </a:pPr>
            <a:r>
              <a:rPr b="0" i="0" lang="en" sz="17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LRC Definition</a:t>
            </a:r>
            <a:endParaRPr b="0" i="0" sz="17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292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Helvetica Neue"/>
              <a:buChar char="•"/>
            </a:pPr>
            <a:r>
              <a:rPr b="0" i="0" lang="en" sz="17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</a:t>
            </a:r>
            <a:endParaRPr b="0" i="0" sz="17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292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Helvetica Neue"/>
              <a:buChar char="•"/>
            </a:pPr>
            <a:r>
              <a:rPr b="0" i="0" lang="en" sz="17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</a:t>
            </a:r>
            <a:endParaRPr b="0" i="0" sz="17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292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Helvetica Neue"/>
              <a:buChar char="•"/>
            </a:pPr>
            <a:r>
              <a:rPr b="0" i="0" lang="en" sz="17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Required items</a:t>
            </a:r>
            <a:endParaRPr b="0" i="0" sz="17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292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Helvetica Neue"/>
              <a:buChar char="•"/>
            </a:pPr>
            <a:r>
              <a:rPr b="0" i="0" lang="en" sz="17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UOD</a:t>
            </a:r>
            <a:endParaRPr b="0" i="0" sz="17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292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Helvetica Neue"/>
              <a:buChar char="•"/>
            </a:pPr>
            <a:r>
              <a:rPr b="0" i="0" lang="en" sz="17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Safety/Execution</a:t>
            </a:r>
            <a:endParaRPr b="0" i="0" sz="17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" name="Google Shape;349;p40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/>
          <p:nvPr/>
        </p:nvSpPr>
        <p:spPr>
          <a:xfrm flipH="1" rot="10800000">
            <a:off x="1038770" y="3984379"/>
            <a:ext cx="7099200" cy="95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1"/>
          <p:cNvSpPr/>
          <p:nvPr/>
        </p:nvSpPr>
        <p:spPr>
          <a:xfrm>
            <a:off x="171450" y="200025"/>
            <a:ext cx="8787000" cy="47292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1"/>
          <p:cNvSpPr txBox="1"/>
          <p:nvPr/>
        </p:nvSpPr>
        <p:spPr>
          <a:xfrm>
            <a:off x="1296263" y="4148841"/>
            <a:ext cx="6841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39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842 – Best in Blue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1"/>
          <p:cNvSpPr txBox="1"/>
          <p:nvPr/>
        </p:nvSpPr>
        <p:spPr>
          <a:xfrm>
            <a:off x="2041760" y="3337935"/>
            <a:ext cx="50934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19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19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894" y="275081"/>
            <a:ext cx="4642536" cy="3093939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/>
          <p:nvPr/>
        </p:nvSpPr>
        <p:spPr>
          <a:xfrm>
            <a:off x="135671" y="1157147"/>
            <a:ext cx="90084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1300" lvl="0" marL="292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200"/>
              <a:buFont typeface="Helvetica Neue"/>
              <a:buChar char="•"/>
            </a:pPr>
            <a:r>
              <a:rPr b="0" i="0" lang="en" sz="1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</a:t>
            </a:r>
            <a:endParaRPr b="0" i="0" sz="12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1300" lvl="0" marL="292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200"/>
              <a:buFont typeface="Helvetica Neue"/>
              <a:buChar char="•"/>
            </a:pPr>
            <a:r>
              <a:rPr lang="en" sz="12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POC Timeline</a:t>
            </a:r>
            <a:endParaRPr sz="12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1300" lvl="0" marL="292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200"/>
              <a:buFont typeface="Helvetica Neue"/>
              <a:buChar char="•"/>
            </a:pPr>
            <a:r>
              <a:rPr lang="en" sz="12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Teams</a:t>
            </a:r>
            <a:endParaRPr sz="12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1300" lvl="0" marL="292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200"/>
              <a:buFont typeface="Helvetica Neue"/>
              <a:buChar char="•"/>
            </a:pPr>
            <a:r>
              <a:rPr lang="en" sz="12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Equipment</a:t>
            </a:r>
            <a:endParaRPr sz="12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1300" lvl="0" marL="292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200"/>
              <a:buFont typeface="Helvetica Neue"/>
              <a:buChar char="•"/>
            </a:pPr>
            <a:r>
              <a:rPr lang="en" sz="12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Helmets</a:t>
            </a:r>
            <a:endParaRPr sz="12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1300" lvl="0" marL="292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200"/>
              <a:buFont typeface="Helvetica Neue"/>
              <a:buChar char="•"/>
            </a:pPr>
            <a:r>
              <a:rPr lang="en" sz="12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</a:t>
            </a:r>
            <a:endParaRPr sz="12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1300" lvl="0" marL="292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200"/>
              <a:buFont typeface="Helvetica Neue"/>
              <a:buChar char="•"/>
            </a:pPr>
            <a:r>
              <a:rPr b="0" i="0" lang="en" sz="1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</a:t>
            </a:r>
            <a:r>
              <a:rPr lang="en" sz="12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tions</a:t>
            </a:r>
            <a:endParaRPr b="0" i="0" sz="12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1300" lvl="0" marL="292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200"/>
              <a:buFont typeface="Helvetica Neue"/>
              <a:buChar char="•"/>
            </a:pPr>
            <a:r>
              <a:rPr b="0" i="0" lang="en" sz="1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Required Items</a:t>
            </a:r>
            <a:endParaRPr b="0" i="0" sz="12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1300" lvl="0" marL="292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200"/>
              <a:buFont typeface="Helvetica Neue"/>
              <a:buChar char="•"/>
            </a:pPr>
            <a:r>
              <a:rPr b="0" i="0" lang="en" sz="1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UOD</a:t>
            </a:r>
            <a:endParaRPr b="0" i="0" sz="12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13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200"/>
              <a:buFont typeface="Helvetica Neue"/>
              <a:buChar char="•"/>
            </a:pPr>
            <a:r>
              <a:rPr b="0" i="0" lang="en" sz="1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Safety/Execution</a:t>
            </a:r>
            <a:endParaRPr b="0" i="0" sz="12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p26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 (TBD)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/>
          <p:nvPr/>
        </p:nvSpPr>
        <p:spPr>
          <a:xfrm>
            <a:off x="135671" y="1157147"/>
            <a:ext cx="90084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</a:t>
            </a: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 arrive at Brackenridge lot 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NLT 0700</a:t>
            </a:r>
            <a:endParaRPr b="0" i="0" sz="18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depart to </a:t>
            </a: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Lackland AFB</a:t>
            </a: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at 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0730</a:t>
            </a:r>
            <a:endParaRPr b="0" i="0" sz="18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arrive at </a:t>
            </a: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Lackland AFB</a:t>
            </a: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at 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0800</a:t>
            </a:r>
            <a:endParaRPr b="0" i="0" sz="18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LRCs will begin at 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0830</a:t>
            </a:r>
            <a:endParaRPr b="0" i="0" sz="18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Breaks will be be administered hourly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LRCs will end at </a:t>
            </a:r>
            <a:r>
              <a:rPr lang="en" sz="18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1200</a:t>
            </a:r>
            <a:endParaRPr b="0" i="0" sz="18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depart to UTSA at 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1210</a:t>
            </a:r>
            <a:endParaRPr b="0" i="0" sz="18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27"/>
          <p:cNvSpPr txBox="1"/>
          <p:nvPr>
            <p:ph idx="12" type="sldNum"/>
          </p:nvPr>
        </p:nvSpPr>
        <p:spPr>
          <a:xfrm>
            <a:off x="7981950" y="4843463"/>
            <a:ext cx="110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POC </a:t>
            </a: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 (</a:t>
            </a:r>
            <a:r>
              <a:rPr lang="en" sz="3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TBD)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/>
          <p:nvPr/>
        </p:nvSpPr>
        <p:spPr>
          <a:xfrm>
            <a:off x="135671" y="1157147"/>
            <a:ext cx="90084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POC </a:t>
            </a: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 arrive at Brackenridge lot 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NLT 0</a:t>
            </a:r>
            <a:r>
              <a:rPr lang="en" sz="18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630</a:t>
            </a:r>
            <a:endParaRPr b="0" i="0" sz="18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Non-OPS </a:t>
            </a: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 depart to </a:t>
            </a: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Lackland AFB</a:t>
            </a: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at 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07</a:t>
            </a:r>
            <a:r>
              <a:rPr lang="en" sz="18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b="0" i="0" sz="18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Non-OPS will set up LRC materials</a:t>
            </a:r>
            <a:endParaRPr b="0" i="0" sz="18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GMC Arrive to Lackland AFB at </a:t>
            </a:r>
            <a:r>
              <a:rPr lang="en" sz="18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0800</a:t>
            </a:r>
            <a:endParaRPr b="0" i="0" sz="18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Begin Safety Briefing at </a:t>
            </a:r>
            <a:r>
              <a:rPr lang="en" sz="18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0820</a:t>
            </a:r>
            <a:endParaRPr sz="1800" u="sng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Evaluators will get their group and transition to their station at </a:t>
            </a:r>
            <a:r>
              <a:rPr lang="en" sz="18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0830</a:t>
            </a:r>
            <a:endParaRPr sz="1800" u="sng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Begin first phase of LRC Rotations at </a:t>
            </a:r>
            <a:r>
              <a:rPr lang="en" sz="18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0840</a:t>
            </a:r>
            <a:endParaRPr sz="1800" u="sng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End LRC and cleanup area at </a:t>
            </a:r>
            <a:r>
              <a:rPr lang="en" sz="18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1200</a:t>
            </a:r>
            <a:endParaRPr sz="1800" u="sng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Teams (TBD)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/>
          <p:nvPr/>
        </p:nvSpPr>
        <p:spPr>
          <a:xfrm>
            <a:off x="156390" y="1046119"/>
            <a:ext cx="90084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Helvetica Neue"/>
              <a:buChar char="•"/>
            </a:pPr>
            <a:r>
              <a:rPr lang="en" sz="14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Accountability Team</a:t>
            </a:r>
            <a:endParaRPr sz="1400" u="sng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Helvetica Neue"/>
              <a:buChar char="○"/>
            </a:pPr>
            <a:r>
              <a:rPr lang="en" sz="1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</a:t>
            </a:r>
            <a:r>
              <a:rPr lang="en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Davidson</a:t>
            </a:r>
            <a:r>
              <a:rPr lang="en" sz="1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(Lead)</a:t>
            </a:r>
            <a:endParaRPr sz="1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2" marL="1028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Helvetica Neue"/>
              <a:buChar char="■"/>
            </a:pPr>
            <a:r>
              <a:rPr lang="en" sz="1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SQ/CC &amp; FLT/CC will report accountability to team lead before and after transiting between Lackland and UTSA</a:t>
            </a:r>
            <a:endParaRPr sz="1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Helvetica Neue"/>
              <a:buChar char="•"/>
            </a:pPr>
            <a:r>
              <a:rPr lang="en" sz="14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 Team</a:t>
            </a:r>
            <a:endParaRPr sz="1400" u="sng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Helvetica Neue"/>
              <a:buChar char="○"/>
            </a:pPr>
            <a:r>
              <a:rPr lang="en" sz="1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 (Lead)</a:t>
            </a:r>
            <a:endParaRPr sz="1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2" marL="1028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Helvetica Neue"/>
              <a:buChar char="■"/>
            </a:pPr>
            <a:r>
              <a:rPr lang="en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evaluators </a:t>
            </a:r>
            <a:r>
              <a:rPr lang="en" sz="1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 man a single station and evaluate rotating groups each time</a:t>
            </a:r>
            <a:endParaRPr sz="1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Helvetica Neue"/>
              <a:buChar char="•"/>
            </a:pPr>
            <a:r>
              <a:rPr lang="en" sz="14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Assembly Team</a:t>
            </a:r>
            <a:endParaRPr sz="1400" u="sng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Helvetica Neue"/>
              <a:buChar char="○"/>
            </a:pPr>
            <a:r>
              <a:rPr lang="en" sz="1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 (Lead)</a:t>
            </a:r>
            <a:endParaRPr sz="1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2" marL="1028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Helvetica Neue"/>
              <a:buChar char="■"/>
            </a:pPr>
            <a:r>
              <a:rPr lang="en" sz="1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Responsible for helping POC get materials for each Scenario being used, and set up any tables/canopies.</a:t>
            </a:r>
            <a:endParaRPr sz="1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Helvetica Neue"/>
              <a:buChar char="•"/>
            </a:pPr>
            <a:r>
              <a:rPr lang="en" sz="14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Safety Team</a:t>
            </a:r>
            <a:endParaRPr sz="1400" u="sng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Helvetica Neue"/>
              <a:buChar char="○"/>
            </a:pPr>
            <a:r>
              <a:rPr lang="en" sz="1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</a:t>
            </a:r>
            <a:r>
              <a:rPr lang="en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Duquette</a:t>
            </a:r>
            <a:r>
              <a:rPr lang="en" sz="1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(Lead) </a:t>
            </a:r>
            <a:endParaRPr sz="1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2" marL="1028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Helvetica Neue"/>
              <a:buChar char="■"/>
            </a:pPr>
            <a:r>
              <a:rPr lang="en" sz="1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Responsible for going around the area making sure everyone is feeling well, and making sure everyone is hydrated</a:t>
            </a:r>
            <a:endParaRPr sz="1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29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Equipment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0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/>
          <p:nvPr/>
        </p:nvSpPr>
        <p:spPr>
          <a:xfrm>
            <a:off x="156390" y="1046119"/>
            <a:ext cx="90084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292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Detachment Van can Transport the following items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635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2-3 Gallon Water Jugs 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635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2-3 Tables 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635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Helmets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635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1-2 Canopies for shade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p30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Helmets (TBD)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1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/>
          <p:nvPr/>
        </p:nvSpPr>
        <p:spPr>
          <a:xfrm>
            <a:off x="135673" y="1217944"/>
            <a:ext cx="4432800" cy="3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BC/BCL </a:t>
            </a: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size 185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https://docs.google.com/spreadsheets/d/13YT9MUQSgyq--Ug1IUR9GuM57lXPjx5v2C3afqhske8/edit?usp=sharing</a:t>
            </a: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2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/>
          <p:nvPr/>
        </p:nvSpPr>
        <p:spPr>
          <a:xfrm>
            <a:off x="135673" y="1217944"/>
            <a:ext cx="4432800" cy="3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arrive at Brackenridge lot 4. at 0700.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POC Flight Commanders will take accountability and check required items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GMC will separate into carpool groups and depart to </a:t>
            </a: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Lackland AFB at 0730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2698" y="1136457"/>
            <a:ext cx="4347004" cy="3268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3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3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33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/>
          <p:nvPr/>
        </p:nvSpPr>
        <p:spPr>
          <a:xfrm>
            <a:off x="135671" y="1157147"/>
            <a:ext cx="90084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33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6677" y="1271888"/>
            <a:ext cx="7446319" cy="339369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/>
        </p:nvSpPr>
        <p:spPr>
          <a:xfrm>
            <a:off x="2347463" y="1906388"/>
            <a:ext cx="1039200" cy="437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Delta</a:t>
            </a:r>
            <a:endParaRPr sz="21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3"/>
          <p:cNvSpPr txBox="1"/>
          <p:nvPr/>
        </p:nvSpPr>
        <p:spPr>
          <a:xfrm>
            <a:off x="5733113" y="1906388"/>
            <a:ext cx="1039200" cy="437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Echo</a:t>
            </a:r>
            <a:endParaRPr sz="21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3"/>
          <p:cNvSpPr txBox="1"/>
          <p:nvPr/>
        </p:nvSpPr>
        <p:spPr>
          <a:xfrm>
            <a:off x="2347463" y="2785425"/>
            <a:ext cx="1039200" cy="437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Foxtrot</a:t>
            </a:r>
            <a:endParaRPr sz="21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5733113" y="2727422"/>
            <a:ext cx="1039200" cy="437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Golf</a:t>
            </a:r>
            <a:endParaRPr sz="21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3"/>
          <p:cNvSpPr txBox="1"/>
          <p:nvPr/>
        </p:nvSpPr>
        <p:spPr>
          <a:xfrm>
            <a:off x="2347463" y="3548475"/>
            <a:ext cx="1039200" cy="437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Hotel</a:t>
            </a:r>
            <a:endParaRPr sz="21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3"/>
          <p:cNvSpPr txBox="1"/>
          <p:nvPr/>
        </p:nvSpPr>
        <p:spPr>
          <a:xfrm>
            <a:off x="5733113" y="3548475"/>
            <a:ext cx="1039200" cy="437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POC</a:t>
            </a:r>
            <a:endParaRPr sz="21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